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3" r:id="rId3"/>
    <p:sldId id="339" r:id="rId4"/>
    <p:sldId id="351" r:id="rId5"/>
    <p:sldId id="352" r:id="rId6"/>
    <p:sldId id="360" r:id="rId7"/>
    <p:sldId id="349" r:id="rId8"/>
    <p:sldId id="354" r:id="rId9"/>
    <p:sldId id="341" r:id="rId10"/>
    <p:sldId id="342" r:id="rId11"/>
    <p:sldId id="362" r:id="rId12"/>
    <p:sldId id="343" r:id="rId13"/>
    <p:sldId id="315" r:id="rId14"/>
    <p:sldId id="356" r:id="rId15"/>
    <p:sldId id="363" r:id="rId16"/>
    <p:sldId id="355" r:id="rId17"/>
    <p:sldId id="314" r:id="rId18"/>
    <p:sldId id="344" r:id="rId19"/>
    <p:sldId id="346" r:id="rId20"/>
    <p:sldId id="347" r:id="rId21"/>
    <p:sldId id="358" r:id="rId22"/>
    <p:sldId id="350" r:id="rId23"/>
    <p:sldId id="359" r:id="rId24"/>
    <p:sldId id="357" r:id="rId25"/>
    <p:sldId id="290" r:id="rId26"/>
    <p:sldId id="36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130" d="100"/>
          <a:sy n="130" d="100"/>
        </p:scale>
        <p:origin x="-120" y="-1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ata-ken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171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Mizyrycki</a:t>
            </a:r>
            <a:endParaRPr lang="en-US" dirty="0" smtClean="0"/>
          </a:p>
          <a:p>
            <a:r>
              <a:rPr lang="en-US" dirty="0" smtClean="0"/>
              <a:t>Robert </a:t>
            </a:r>
            <a:r>
              <a:rPr lang="en-US" dirty="0" err="1" smtClean="0"/>
              <a:t>Queenin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344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PyBay</a:t>
            </a:r>
            <a:r>
              <a:rPr lang="en-US" sz="2000" dirty="0" smtClean="0"/>
              <a:t> Conference August 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Multi-testers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Measures Volts, Amps, and Ohms (resistance)</a:t>
            </a:r>
          </a:p>
          <a:p>
            <a:r>
              <a:rPr lang="en-US" dirty="0" smtClean="0"/>
              <a:t>Digital and analog flavors</a:t>
            </a:r>
          </a:p>
          <a:p>
            <a:r>
              <a:rPr lang="en-US" dirty="0" smtClean="0"/>
              <a:t>Analog may require manually setting the range</a:t>
            </a:r>
          </a:p>
          <a:p>
            <a:r>
              <a:rPr lang="en-US" dirty="0" smtClean="0"/>
              <a:t>Use resistance to check continuity:</a:t>
            </a:r>
          </a:p>
          <a:p>
            <a:pPr marL="365760" lvl="1" indent="0">
              <a:buNone/>
            </a:pPr>
            <a:r>
              <a:rPr lang="en-US" dirty="0" smtClean="0"/>
              <a:t>0 Ohms =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999" y="1469577"/>
            <a:ext cx="3513578" cy="45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MQTT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01931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Participant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9785" y="3346620"/>
            <a:ext cx="9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MicroPython</a:t>
            </a:r>
            <a:endParaRPr lang="en-US" sz="1200" dirty="0" smtClean="0"/>
          </a:p>
          <a:p>
            <a:r>
              <a:rPr lang="en-US" sz="1200" dirty="0" smtClean="0"/>
              <a:t>REPL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34" y="2931918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02765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478" y="4386996"/>
            <a:ext cx="2070058" cy="13817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1311545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718848" y="4806522"/>
            <a:ext cx="611142" cy="57186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>
            <a:endCxn id="24" idx="2"/>
          </p:cNvCxnSpPr>
          <p:nvPr/>
        </p:nvCxnSpPr>
        <p:spPr>
          <a:xfrm>
            <a:off x="6390506" y="5090156"/>
            <a:ext cx="1328342" cy="2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7338" y="571302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Raspberry 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58618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Instructor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7592" y="3415536"/>
            <a:ext cx="104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dirty="0" err="1" smtClean="0"/>
              <a:t>osquitto_sub</a:t>
            </a:r>
            <a:endParaRPr lang="en-US" sz="1200" dirty="0"/>
          </a:p>
        </p:txBody>
      </p:sp>
      <p:pic>
        <p:nvPicPr>
          <p:cNvPr id="37" name="Picture 36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21" y="2931918"/>
            <a:ext cx="718689" cy="581550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34" idx="2"/>
          </p:cNvCxnSpPr>
          <p:nvPr/>
        </p:nvCxnSpPr>
        <p:spPr>
          <a:xfrm>
            <a:off x="7815749" y="3743216"/>
            <a:ext cx="0" cy="643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15749" y="398203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SSH login to Pi</a:t>
            </a:r>
          </a:p>
        </p:txBody>
      </p:sp>
    </p:spTree>
    <p:extLst>
      <p:ext uri="{BB962C8B-B14F-4D97-AF65-F5344CB8AC3E}">
        <p14:creationId xmlns:p14="http://schemas.microsoft.com/office/powerpoint/2010/main" val="260813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Directory Tree 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4313" y="1600199"/>
            <a:ext cx="8666922" cy="4997500"/>
          </a:xfrm>
        </p:spPr>
        <p:txBody>
          <a:bodyPr>
            <a:normAutofit lnSpcReduction="10000"/>
          </a:bodyPr>
          <a:lstStyle/>
          <a:p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micropython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-software/</a:t>
            </a:r>
          </a:p>
          <a:p>
            <a:pPr lvl="1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ocs/</a:t>
            </a:r>
          </a:p>
          <a:p>
            <a:pPr lvl="2"/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icropython-iot-hackathon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lvl="2"/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icropython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2"/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hingflow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-python/</a:t>
            </a:r>
          </a:p>
          <a:p>
            <a:pPr lvl="1"/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drivers/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(for </a:t>
            </a:r>
            <a:r>
              <a:rPr lang="en-US" dirty="0" err="1" smtClean="0">
                <a:solidFill>
                  <a:srgbClr val="002060"/>
                </a:solidFill>
              </a:rPr>
              <a:t>MacOS</a:t>
            </a:r>
            <a:r>
              <a:rPr lang="en-US" dirty="0" smtClean="0">
                <a:solidFill>
                  <a:srgbClr val="002060"/>
                </a:solidFill>
              </a:rPr>
              <a:t> and Windows)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2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sp8266-20170612-v1.9.1.bin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(Firmware image)</a:t>
            </a:r>
          </a:p>
          <a:p>
            <a:pPr lvl="1"/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xample_code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US" sz="2400" dirty="0" smtClean="0">
                <a:solidFill>
                  <a:srgbClr val="002060"/>
                </a:solidFill>
              </a:rPr>
              <a:t>(from </a:t>
            </a:r>
            <a:r>
              <a:rPr lang="en-US" sz="2400" dirty="0" err="1" smtClean="0">
                <a:solidFill>
                  <a:srgbClr val="002060"/>
                </a:solidFill>
              </a:rPr>
              <a:t>hackathon</a:t>
            </a:r>
            <a:r>
              <a:rPr lang="en-US" sz="2400" dirty="0" smtClean="0">
                <a:solidFill>
                  <a:srgbClr val="002060"/>
                </a:solidFill>
              </a:rPr>
              <a:t> repository)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micropython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smtClean="0">
                <a:solidFill>
                  <a:srgbClr val="002060"/>
                </a:solidFill>
              </a:rPr>
              <a:t>T</a:t>
            </a:r>
            <a:r>
              <a:rPr lang="en-US" smtClean="0">
                <a:solidFill>
                  <a:srgbClr val="002060"/>
                </a:solidFill>
              </a:rPr>
              <a:t>hingFlow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and other code for ESP8266)</a:t>
            </a:r>
          </a:p>
          <a:p>
            <a:pPr lvl="1"/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python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-tools/</a:t>
            </a:r>
            <a:r>
              <a:rPr lang="en-US" dirty="0" smtClean="0"/>
              <a:t> </a:t>
            </a:r>
            <a:r>
              <a:rPr lang="en-US" dirty="0">
                <a:solidFill>
                  <a:srgbClr val="002060"/>
                </a:solidFill>
              </a:rPr>
              <a:t>(Python libraries for your laptop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  <a:p>
            <a:pPr lvl="1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erminal/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PuTTY</a:t>
            </a:r>
            <a:r>
              <a:rPr lang="en-US" dirty="0" smtClean="0">
                <a:solidFill>
                  <a:srgbClr val="002060"/>
                </a:solidFill>
              </a:rPr>
              <a:t> for Windows, screen for Linux)</a:t>
            </a:r>
          </a:p>
          <a:p>
            <a:pPr lvl="1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thingflow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-python/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(repo with source and example code)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6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 the detailed instructions in the HTML documentation, starting with “Hardware Assembly”</a:t>
            </a:r>
          </a:p>
          <a:p>
            <a:r>
              <a:rPr lang="en-US" dirty="0" smtClean="0"/>
              <a:t>For software install, use either the shorter version (chapter 9 for Linux and Mac only) or the longer version (chapter 4)</a:t>
            </a:r>
          </a:p>
          <a:p>
            <a:r>
              <a:rPr lang="en-US" dirty="0" smtClean="0"/>
              <a:t>You can skip the section on the MQTT broker </a:t>
            </a:r>
            <a:r>
              <a:rPr lang="mr-IN" dirty="0" smtClean="0"/>
              <a:t>–</a:t>
            </a:r>
            <a:r>
              <a:rPr lang="en-US" dirty="0" smtClean="0"/>
              <a:t> you can connect to my Raspberry Pi</a:t>
            </a:r>
          </a:p>
          <a:p>
            <a:r>
              <a:rPr lang="en-US" dirty="0" smtClean="0"/>
              <a:t>If you get done early, take a look at the extra projects section </a:t>
            </a:r>
          </a:p>
          <a:p>
            <a:r>
              <a:rPr lang="en-US" dirty="0" smtClean="0"/>
              <a:t>Feel free to ask for help!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763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Tutorial: </a:t>
            </a:r>
            <a:r>
              <a:rPr lang="en-US" dirty="0"/>
              <a:t>http://micropython-iot-hackathon.readthedocs.io/en/latest</a:t>
            </a:r>
            <a:r>
              <a:rPr lang="en-US" b="1" dirty="0"/>
              <a:t>/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>
                <a:hlinkClick r:id="rId2"/>
              </a:rPr>
              <a:t>https://data-</a:t>
            </a:r>
            <a:r>
              <a:rPr lang="en-US" dirty="0" err="1" smtClean="0">
                <a:hlinkClick r:id="rId2"/>
              </a:rPr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smtClean="0"/>
              <a:t>ThingFlow: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 smtClean="0"/>
              <a:t>/</a:t>
            </a:r>
            <a:r>
              <a:rPr lang="en-US" dirty="0" err="1" smtClean="0"/>
              <a:t>thingflow</a:t>
            </a:r>
            <a:r>
              <a:rPr lang="en-US" dirty="0" smtClean="0"/>
              <a:t>-python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</a:p>
          <a:p>
            <a:pPr lvl="1"/>
            <a:r>
              <a:rPr lang="en-US" dirty="0" smtClean="0"/>
              <a:t>Overview lecture</a:t>
            </a:r>
          </a:p>
          <a:p>
            <a:pPr lvl="1"/>
            <a:r>
              <a:rPr lang="en-US" dirty="0" smtClean="0"/>
              <a:t>Build and test light sensor system (hardware and software)</a:t>
            </a:r>
          </a:p>
          <a:p>
            <a:r>
              <a:rPr lang="en-US" dirty="0" smtClean="0"/>
              <a:t>Part 2:</a:t>
            </a:r>
          </a:p>
          <a:p>
            <a:pPr lvl="1"/>
            <a:r>
              <a:rPr lang="en-US" dirty="0" smtClean="0"/>
              <a:t>Break into teams</a:t>
            </a:r>
          </a:p>
          <a:p>
            <a:pPr lvl="1"/>
            <a:r>
              <a:rPr lang="en-US" dirty="0" smtClean="0"/>
              <a:t>Brainstorm on projects</a:t>
            </a:r>
          </a:p>
          <a:p>
            <a:pPr lvl="1"/>
            <a:r>
              <a:rPr lang="en-US" dirty="0" smtClean="0"/>
              <a:t>Build projects</a:t>
            </a:r>
          </a:p>
          <a:p>
            <a:pPr lvl="1"/>
            <a:r>
              <a:rPr lang="en-US" dirty="0" smtClean="0"/>
              <a:t>Demos!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Light Sensor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889" y="1681036"/>
            <a:ext cx="48013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f</a:t>
            </a:r>
            <a:r>
              <a:rPr lang="en-US" sz="1600" smtClean="0">
                <a:latin typeface="Consolas"/>
                <a:cs typeface="Consolas"/>
              </a:rPr>
              <a:t>rom </a:t>
            </a:r>
            <a:r>
              <a:rPr lang="en-US" sz="1600" dirty="0" err="1" smtClean="0">
                <a:latin typeface="Consolas"/>
                <a:cs typeface="Consolas"/>
              </a:rPr>
              <a:t>thingflow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import *		</a:t>
            </a:r>
          </a:p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>
                <a:latin typeface="Consolas"/>
                <a:cs typeface="Consolas"/>
              </a:rPr>
              <a:t>tsl2591 import Tsl2591	</a:t>
            </a:r>
          </a:p>
          <a:p>
            <a:r>
              <a:rPr lang="mr-IN" sz="1600" dirty="0" smtClean="0">
                <a:latin typeface="Consolas"/>
                <a:cs typeface="Consolas"/>
              </a:rPr>
              <a:t>tsl </a:t>
            </a:r>
            <a:r>
              <a:rPr lang="mr-IN" sz="1600" dirty="0">
                <a:latin typeface="Consolas"/>
                <a:cs typeface="Consolas"/>
              </a:rPr>
              <a:t>= Tsl2591('lux-1')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 Scheduler()	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sched.schedule_sensor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tsl</a:t>
            </a:r>
            <a:r>
              <a:rPr lang="en-US" sz="1600" dirty="0">
                <a:latin typeface="Consolas"/>
                <a:cs typeface="Consolas"/>
              </a:rPr>
              <a:t>, 2.0, Output())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sched.run_forever</a:t>
            </a:r>
            <a:r>
              <a:rPr lang="en-US" sz="1600" dirty="0">
                <a:latin typeface="Consolas"/>
                <a:cs typeface="Consolas"/>
              </a:rPr>
              <a:t>()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973152" y="4003742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6692" y="4003742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7" idx="3"/>
            <a:endCxn id="28" idx="1"/>
          </p:cNvCxnSpPr>
          <p:nvPr/>
        </p:nvCxnSpPr>
        <p:spPr>
          <a:xfrm>
            <a:off x="4052652" y="4448242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4431153" y="4346821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31489" y="5740423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4" idx="0"/>
            <a:endCxn id="27" idx="2"/>
          </p:cNvCxnSpPr>
          <p:nvPr/>
        </p:nvCxnSpPr>
        <p:spPr>
          <a:xfrm flipV="1">
            <a:off x="3511486" y="4892742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75157" y="5250327"/>
            <a:ext cx="226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2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84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27671" y="289550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471211" y="289550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Writer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907171" y="334000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4285672" y="323858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6008" y="4632185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  <a:endCxn id="5" idx="2"/>
          </p:cNvCxnSpPr>
          <p:nvPr/>
        </p:nvCxnSpPr>
        <p:spPr>
          <a:xfrm flipV="1">
            <a:off x="3366005" y="3784504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676" y="4142089"/>
            <a:ext cx="299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SLEEP_TIME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7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787" y="1575221"/>
            <a:ext cx="8494633" cy="532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# Configuration </a:t>
            </a:r>
            <a:r>
              <a:rPr lang="en-US" sz="1400" dirty="0">
                <a:latin typeface="Consolas"/>
                <a:cs typeface="Consolas"/>
              </a:rPr>
              <a:t>is stored in a separate </a:t>
            </a:r>
            <a:r>
              <a:rPr lang="en-US" sz="1400" dirty="0" err="1">
                <a:latin typeface="Consolas"/>
                <a:cs typeface="Consolas"/>
              </a:rPr>
              <a:t>config.py</a:t>
            </a:r>
            <a:r>
              <a:rPr lang="en-US" sz="1400" dirty="0">
                <a:latin typeface="Consolas"/>
                <a:cs typeface="Consolas"/>
              </a:rPr>
              <a:t>	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b="1" dirty="0" err="1">
                <a:latin typeface="Consolas"/>
                <a:cs typeface="Consolas"/>
              </a:rPr>
              <a:t>config</a:t>
            </a:r>
            <a:r>
              <a:rPr lang="en-US" sz="1400" dirty="0">
                <a:latin typeface="Consolas"/>
                <a:cs typeface="Consolas"/>
              </a:rPr>
              <a:t> import SENSOR_ID, WIFI_ESSID, WIFI_PASSWORD, MQTT_HOST,\	</a:t>
            </a:r>
          </a:p>
          <a:p>
            <a:r>
              <a:rPr lang="mr-IN" sz="1400" dirty="0">
                <a:latin typeface="Consolas"/>
                <a:cs typeface="Consolas"/>
              </a:rPr>
              <a:t>	                   MQTT_TOPIC, SLEEP_TIME	</a:t>
            </a:r>
          </a:p>
          <a:p>
            <a:r>
              <a:rPr lang="mr-IN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wifi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 smtClean="0">
                <a:latin typeface="Consolas"/>
                <a:cs typeface="Consolas"/>
              </a:rPr>
              <a:t>thingflow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import *	</a:t>
            </a:r>
          </a:p>
          <a:p>
            <a:r>
              <a:rPr lang="en-US" sz="1400" dirty="0">
                <a:latin typeface="Consolas"/>
                <a:cs typeface="Consolas"/>
              </a:rPr>
              <a:t>	from tsl2591 import Tsl2591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mqtt_writer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setup network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(WIFI_ESSID, WIFI_PASSWORD)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create objects	</a:t>
            </a:r>
          </a:p>
          <a:p>
            <a:r>
              <a:rPr lang="en-US" sz="1400" dirty="0">
                <a:latin typeface="Consolas"/>
                <a:cs typeface="Consolas"/>
              </a:rPr>
              <a:t>	m =  </a:t>
            </a:r>
            <a:r>
              <a:rPr lang="en-US" sz="1400" b="1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(SENSOR_ID, MQTT_HOST, 1883, MQTT_TOPIC)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tsl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b="1" dirty="0">
                <a:latin typeface="Consolas"/>
                <a:cs typeface="Consolas"/>
              </a:rPr>
              <a:t>Tsl2591</a:t>
            </a:r>
            <a:r>
              <a:rPr lang="en-US" sz="1400" dirty="0">
                <a:latin typeface="Consolas"/>
                <a:cs typeface="Consolas"/>
              </a:rPr>
              <a:t>(SENSOR_ID)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sched</a:t>
            </a:r>
            <a:r>
              <a:rPr lang="en-US" sz="1400" dirty="0">
                <a:latin typeface="Consolas"/>
                <a:cs typeface="Consolas"/>
              </a:rPr>
              <a:t> = Scheduler()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schedule and run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sched.schedule_sensor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 err="1">
                <a:latin typeface="Consolas"/>
                <a:cs typeface="Consolas"/>
              </a:rPr>
              <a:t>tsl</a:t>
            </a:r>
            <a:r>
              <a:rPr lang="en-US" sz="1400" b="1" dirty="0">
                <a:latin typeface="Consolas"/>
                <a:cs typeface="Consolas"/>
              </a:rPr>
              <a:t>, SLEEP_TIME, m)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print("Running main loop with sample every %s seconds..." % SLEEP_TIME)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sched.run_forever</a:t>
            </a:r>
            <a:r>
              <a:rPr lang="en-US" sz="1400" b="1" dirty="0">
                <a:latin typeface="Consolas"/>
                <a:cs typeface="Consolas"/>
              </a:rPr>
              <a:t>()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Grafana and Influxdb for a Real-time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F7886C9C-DC18-4195-8FD5-A50AA931D419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Jeff Fischer</a:t>
            </a:r>
            <a:endParaRPr lang="en-US" dirty="0"/>
          </a:p>
        </p:txBody>
      </p:sp>
      <p:pic>
        <p:nvPicPr>
          <p:cNvPr id="7" name="Picture 6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2083656"/>
            <a:ext cx="1513115" cy="868978"/>
          </a:xfrm>
          <a:prstGeom prst="rect">
            <a:avLst/>
          </a:prstGeom>
        </p:spPr>
      </p:pic>
      <p:pic>
        <p:nvPicPr>
          <p:cNvPr id="8" name="Picture 7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3469770"/>
            <a:ext cx="1513115" cy="868978"/>
          </a:xfrm>
          <a:prstGeom prst="rect">
            <a:avLst/>
          </a:prstGeom>
        </p:spPr>
      </p:pic>
      <p:pic>
        <p:nvPicPr>
          <p:cNvPr id="9" name="Picture 8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5001027"/>
            <a:ext cx="1513115" cy="868978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2595480" y="3529062"/>
            <a:ext cx="921444" cy="10589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47289" y="4261822"/>
            <a:ext cx="1397000" cy="97971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ThingFlow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Script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6584582" y="4706090"/>
            <a:ext cx="1415143" cy="1531257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Influxdb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Screen Shot 2017-05-17 at 11.05.1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70" y="1693727"/>
            <a:ext cx="3737429" cy="2364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6991" y="1599847"/>
            <a:ext cx="15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Systems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69184" y="1489522"/>
            <a:ext cx="90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Grafana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1782932" y="2518145"/>
            <a:ext cx="812548" cy="12658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2"/>
          </p:cNvCxnSpPr>
          <p:nvPr/>
        </p:nvCxnSpPr>
        <p:spPr>
          <a:xfrm>
            <a:off x="1782932" y="3904259"/>
            <a:ext cx="812548" cy="154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</p:cNvCxnSpPr>
          <p:nvPr/>
        </p:nvCxnSpPr>
        <p:spPr>
          <a:xfrm flipV="1">
            <a:off x="1782932" y="4338748"/>
            <a:ext cx="812548" cy="1096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90462" y="4735089"/>
            <a:ext cx="4568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56923" y="5516359"/>
            <a:ext cx="5276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1"/>
          </p:cNvCxnSpPr>
          <p:nvPr/>
        </p:nvCxnSpPr>
        <p:spPr>
          <a:xfrm flipV="1">
            <a:off x="7292154" y="3904259"/>
            <a:ext cx="2205" cy="8018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4"/>
          </p:cNvCxnSpPr>
          <p:nvPr/>
        </p:nvCxnSpPr>
        <p:spPr>
          <a:xfrm>
            <a:off x="3516924" y="4058518"/>
            <a:ext cx="273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462" y="4058518"/>
            <a:ext cx="0" cy="676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44289" y="4735089"/>
            <a:ext cx="412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56923" y="4735089"/>
            <a:ext cx="0" cy="78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0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928227" cy="4997500"/>
          </a:xfrm>
        </p:spPr>
        <p:txBody>
          <a:bodyPr/>
          <a:lstStyle/>
          <a:p>
            <a:r>
              <a:rPr lang="en-US" dirty="0" smtClean="0"/>
              <a:t>Do not connect power and ground directly to each other (“shorting”)</a:t>
            </a:r>
          </a:p>
          <a:p>
            <a:endParaRPr lang="en-US" dirty="0"/>
          </a:p>
          <a:p>
            <a:r>
              <a:rPr lang="en-US" dirty="0" smtClean="0"/>
              <a:t>Chips are sensitive to static discharge, be careful</a:t>
            </a:r>
          </a:p>
          <a:p>
            <a:pPr lvl="1"/>
            <a:r>
              <a:rPr lang="en-US" dirty="0" smtClean="0"/>
              <a:t>You might touch some metal (e.g. your laptop chassis before handling the electronics)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7" y="2428160"/>
            <a:ext cx="2948936" cy="24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Sensor 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10627</TotalTime>
  <Words>1037</Words>
  <Application>Microsoft Macintosh PowerPoint</Application>
  <PresentationFormat>On-screen Show (4:3)</PresentationFormat>
  <Paragraphs>359</Paragraphs>
  <Slides>26</Slides>
  <Notes>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Median</vt:lpstr>
      <vt:lpstr>MicroPython IoT Hackathon</vt:lpstr>
      <vt:lpstr>Today’s Agenda</vt:lpstr>
      <vt:lpstr>Why Python for IoT?</vt:lpstr>
      <vt:lpstr>Basic Electronics</vt:lpstr>
      <vt:lpstr>Digital Logic</vt:lpstr>
      <vt:lpstr>Cautions</vt:lpstr>
      <vt:lpstr>Light Sensor System Overview</vt:lpstr>
      <vt:lpstr>Steps</vt:lpstr>
      <vt:lpstr>Parts</vt:lpstr>
      <vt:lpstr>Recommended Tools</vt:lpstr>
      <vt:lpstr>Multi-testers</vt:lpstr>
      <vt:lpstr>Breadboards</vt:lpstr>
      <vt:lpstr>System with Adafruit Feather HUZZAH</vt:lpstr>
      <vt:lpstr>Today’s MQTT Setup</vt:lpstr>
      <vt:lpstr>Zip Directory Tree Structure</vt:lpstr>
      <vt:lpstr>Next Steps</vt:lpstr>
      <vt:lpstr>Thank You</vt:lpstr>
      <vt:lpstr>Feather HUZZAH: Wiring Diagram</vt:lpstr>
      <vt:lpstr>System with NodeMCU</vt:lpstr>
      <vt:lpstr>NodeMCU: Wiring Diagram</vt:lpstr>
      <vt:lpstr>Reading the Light Sensor</vt:lpstr>
      <vt:lpstr>MQTT</vt:lpstr>
      <vt:lpstr>Client.py: Send events to MQTT</vt:lpstr>
      <vt:lpstr>Client.py: Send events to MQTT</vt:lpstr>
      <vt:lpstr>Server.py</vt:lpstr>
      <vt:lpstr>Using Grafana and Influxdb for a Real-time Dashboard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Jeff F</cp:lastModifiedBy>
  <cp:revision>224</cp:revision>
  <cp:lastPrinted>2017-08-09T03:09:33Z</cp:lastPrinted>
  <dcterms:created xsi:type="dcterms:W3CDTF">2016-06-02T00:05:22Z</dcterms:created>
  <dcterms:modified xsi:type="dcterms:W3CDTF">2017-08-09T15:46:53Z</dcterms:modified>
</cp:coreProperties>
</file>